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8"/>
  </p:notesMasterIdLst>
  <p:sldIdLst>
    <p:sldId id="256" r:id="rId2"/>
    <p:sldId id="28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40" r:id="rId25"/>
    <p:sldId id="327" r:id="rId26"/>
    <p:sldId id="329" r:id="rId27"/>
    <p:sldId id="33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41" r:id="rId38"/>
    <p:sldId id="342" r:id="rId39"/>
    <p:sldId id="343" r:id="rId40"/>
    <p:sldId id="345" r:id="rId41"/>
    <p:sldId id="346" r:id="rId42"/>
    <p:sldId id="347" r:id="rId43"/>
    <p:sldId id="344" r:id="rId44"/>
    <p:sldId id="348" r:id="rId45"/>
    <p:sldId id="349" r:id="rId46"/>
    <p:sldId id="350" r:id="rId47"/>
    <p:sldId id="351" r:id="rId48"/>
    <p:sldId id="358" r:id="rId49"/>
    <p:sldId id="357" r:id="rId50"/>
    <p:sldId id="352" r:id="rId51"/>
    <p:sldId id="353" r:id="rId52"/>
    <p:sldId id="354" r:id="rId53"/>
    <p:sldId id="355" r:id="rId54"/>
    <p:sldId id="356" r:id="rId55"/>
    <p:sldId id="360" r:id="rId56"/>
    <p:sldId id="35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407"/>
    <a:srgbClr val="FFFCC9"/>
    <a:srgbClr val="FFFFFF"/>
    <a:srgbClr val="96A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1" autoAdjust="0"/>
    <p:restoredTop sz="86233" autoAdjust="0"/>
  </p:normalViewPr>
  <p:slideViewPr>
    <p:cSldViewPr snapToGrid="0">
      <p:cViewPr varScale="1">
        <p:scale>
          <a:sx n="84" d="100"/>
          <a:sy n="84" d="100"/>
        </p:scale>
        <p:origin x="72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7F60-FB64-49CC-9DA8-70A0D1FACA7E}" type="datetimeFigureOut">
              <a:rPr lang="pt-BR" smtClean="0"/>
              <a:t>18/03/2015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9BDB8-9D28-4BFB-8AA4-E71567F6F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99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8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524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379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765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13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719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281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406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596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096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18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913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725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09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642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40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6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49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900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827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633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32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781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074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734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445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268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671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192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470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1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986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46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9119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353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11490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3509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011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746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256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6713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1420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674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18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810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217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8961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5479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972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120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149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12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71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>
    <p:push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Exemplo/stylesheet.css" TargetMode="External"/><Relationship Id="rId5" Type="http://schemas.openxmlformats.org/officeDocument/2006/relationships/image" Target="../media/image8.png"/><Relationship Id="rId4" Type="http://schemas.openxmlformats.org/officeDocument/2006/relationships/hyperlink" Target="Exemplo/index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99754" y="2327563"/>
            <a:ext cx="12427527" cy="2369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marca_ad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016923"/>
            <a:ext cx="3028950" cy="10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12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5476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Separação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HTML e CSS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1"/>
          <p:cNvSpPr>
            <a:spLocks noChangeArrowheads="1"/>
          </p:cNvSpPr>
          <p:nvPr/>
        </p:nvSpPr>
        <p:spPr bwMode="auto">
          <a:xfrm>
            <a:off x="846836" y="1139340"/>
            <a:ext cx="3806825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1200150" indent="-4572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r>
              <a:rPr lang="en-US" altLang="pt-BR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Estilos</a:t>
            </a:r>
            <a:r>
              <a:rPr lang="en-US" alt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inline:</a:t>
            </a: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r>
              <a:rPr lang="en-US" altLang="pt-BR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Estilos</a:t>
            </a:r>
            <a:r>
              <a:rPr lang="en-US" alt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incorporados</a:t>
            </a:r>
            <a:r>
              <a:rPr lang="en-US" alt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r>
              <a:rPr lang="en-US" altLang="pt-BR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Estilos</a:t>
            </a:r>
            <a:r>
              <a:rPr lang="en-US" alt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pt-BR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externos</a:t>
            </a:r>
            <a:r>
              <a:rPr lang="en-US" alt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r>
              <a:rPr lang="en-US" altLang="pt-BR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Linkadas</a:t>
            </a:r>
            <a:endParaRPr lang="en-US" alt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r>
              <a:rPr lang="en-US" altLang="pt-BR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Importadas</a:t>
            </a:r>
            <a:endParaRPr lang="pt-BR" altLang="pt-BR" sz="2400" dirty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11" y="1744178"/>
            <a:ext cx="87153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99" y="2723665"/>
            <a:ext cx="4608512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ector angulado 5"/>
          <p:cNvCxnSpPr>
            <a:cxnSpLocks noChangeShapeType="1"/>
          </p:cNvCxnSpPr>
          <p:nvPr/>
        </p:nvCxnSpPr>
        <p:spPr bwMode="auto">
          <a:xfrm>
            <a:off x="2704211" y="3084028"/>
            <a:ext cx="2066925" cy="1296987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905965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5476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Separação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HTML e CSS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24" y="1321689"/>
            <a:ext cx="9066213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87" y="4072827"/>
            <a:ext cx="8510587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Elipse 2"/>
          <p:cNvSpPr>
            <a:spLocks noChangeArrowheads="1"/>
          </p:cNvSpPr>
          <p:nvPr/>
        </p:nvSpPr>
        <p:spPr bwMode="auto">
          <a:xfrm>
            <a:off x="1920812" y="2661539"/>
            <a:ext cx="1949450" cy="1050925"/>
          </a:xfrm>
          <a:prstGeom prst="ellipse">
            <a:avLst/>
          </a:prstGeom>
          <a:solidFill>
            <a:srgbClr val="00B8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4492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pt-BR" altLang="pt-BR" sz="2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3" name="Elipse 17"/>
          <p:cNvSpPr>
            <a:spLocks noChangeArrowheads="1"/>
          </p:cNvSpPr>
          <p:nvPr/>
        </p:nvSpPr>
        <p:spPr bwMode="auto">
          <a:xfrm>
            <a:off x="4510024" y="3021902"/>
            <a:ext cx="1947863" cy="1050925"/>
          </a:xfrm>
          <a:prstGeom prst="ellipse">
            <a:avLst/>
          </a:prstGeom>
          <a:solidFill>
            <a:srgbClr val="FFC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4492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pt-BR" altLang="pt-BR" sz="2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4" name="Retângulo 15"/>
          <p:cNvSpPr>
            <a:spLocks noChangeArrowheads="1"/>
          </p:cNvSpPr>
          <p:nvPr/>
        </p:nvSpPr>
        <p:spPr bwMode="auto">
          <a:xfrm>
            <a:off x="1417574" y="2923477"/>
            <a:ext cx="75295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marL="742950" marR="0" lvl="1" indent="0" defTabSz="4492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pt-B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Linkadas</a:t>
            </a:r>
          </a:p>
          <a:p>
            <a:pPr marL="742950" marR="0" lvl="1" indent="0" defTabSz="4492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pt-B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                    Importadas</a:t>
            </a:r>
            <a:endParaRPr kumimoji="0" lang="pt-BR" altLang="pt-BR" sz="2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cxnSp>
        <p:nvCxnSpPr>
          <p:cNvPr id="25" name="Conector de seta reta 4"/>
          <p:cNvCxnSpPr>
            <a:cxnSpLocks noChangeShapeType="1"/>
          </p:cNvCxnSpPr>
          <p:nvPr/>
        </p:nvCxnSpPr>
        <p:spPr bwMode="auto">
          <a:xfrm flipV="1">
            <a:off x="2895537" y="2204339"/>
            <a:ext cx="0" cy="457200"/>
          </a:xfrm>
          <a:prstGeom prst="straightConnector1">
            <a:avLst/>
          </a:prstGeom>
          <a:noFill/>
          <a:ln w="5080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ector de seta reta 20"/>
          <p:cNvCxnSpPr>
            <a:cxnSpLocks noChangeShapeType="1"/>
          </p:cNvCxnSpPr>
          <p:nvPr/>
        </p:nvCxnSpPr>
        <p:spPr bwMode="auto">
          <a:xfrm>
            <a:off x="5503799" y="4072827"/>
            <a:ext cx="0" cy="503237"/>
          </a:xfrm>
          <a:prstGeom prst="straightConnector1">
            <a:avLst/>
          </a:prstGeom>
          <a:noFill/>
          <a:ln w="50800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436317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ângulo 1"/>
          <p:cNvSpPr>
            <a:spLocks noChangeArrowheads="1"/>
          </p:cNvSpPr>
          <p:nvPr/>
        </p:nvSpPr>
        <p:spPr bwMode="auto">
          <a:xfrm>
            <a:off x="410845" y="1291348"/>
            <a:ext cx="3810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pt-BR" sz="2000" dirty="0"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rPr>
              <a:t>Crie um arquivo html e um arquivo css. Crie a estrutura </a:t>
            </a:r>
            <a:r>
              <a:rPr lang="pt-PT" altLang="pt-BR" sz="2000" dirty="0" smtClean="0"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rPr>
              <a:t>do </a:t>
            </a:r>
            <a:r>
              <a:rPr lang="pt-PT" altLang="pt-BR" sz="2000" dirty="0"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rPr>
              <a:t>html </a:t>
            </a:r>
            <a:r>
              <a:rPr lang="pt-PT" altLang="pt-BR" sz="2000" dirty="0" smtClean="0">
                <a:latin typeface="Calibri" pitchFamily="34" charset="0"/>
                <a:cs typeface="Arial" panose="020B0604020202020204" pitchFamily="34" charset="0"/>
              </a:rPr>
              <a:t>cornforme abaixo. Escreva o estilo ao lado na CSS e siga os seguintes passos:</a:t>
            </a:r>
            <a:endParaRPr lang="pt-PT" altLang="pt-BR" sz="2000" dirty="0">
              <a:solidFill>
                <a:schemeClr val="tx1"/>
              </a:solidFill>
              <a:latin typeface="Calibri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2000" dirty="0">
              <a:solidFill>
                <a:schemeClr val="tx1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59" y="1182604"/>
            <a:ext cx="45704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tângulo 2"/>
          <p:cNvSpPr>
            <a:spLocks noChangeArrowheads="1"/>
          </p:cNvSpPr>
          <p:nvPr/>
        </p:nvSpPr>
        <p:spPr bwMode="auto">
          <a:xfrm>
            <a:off x="168275" y="3381694"/>
            <a:ext cx="405257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r>
              <a:rPr lang="pt-PT" altLang="pt-BR" sz="2000" dirty="0">
                <a:solidFill>
                  <a:schemeClr val="tx1"/>
                </a:solidFill>
                <a:latin typeface="Calibri" pitchFamily="34" charset="0"/>
              </a:rPr>
              <a:t>Faça todos os títulos h3 vermelho.</a:t>
            </a: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r>
              <a:rPr lang="pt-PT" altLang="pt-BR" sz="2000" dirty="0">
                <a:solidFill>
                  <a:schemeClr val="tx1"/>
                </a:solidFill>
                <a:latin typeface="Calibri" pitchFamily="34" charset="0"/>
              </a:rPr>
              <a:t>Defina todos os parágrafos do </a:t>
            </a:r>
            <a:r>
              <a:rPr lang="pt-PT" altLang="pt-BR" sz="2000" dirty="0" smtClean="0">
                <a:solidFill>
                  <a:schemeClr val="tx1"/>
                </a:solidFill>
                <a:latin typeface="Calibri" pitchFamily="34" charset="0"/>
              </a:rPr>
              <a:t>font-family: </a:t>
            </a:r>
            <a:r>
              <a:rPr lang="pt-PT" altLang="pt-BR" sz="2000" dirty="0">
                <a:solidFill>
                  <a:schemeClr val="tx1"/>
                </a:solidFill>
                <a:latin typeface="Calibri" pitchFamily="34" charset="0"/>
              </a:rPr>
              <a:t>Courier. </a:t>
            </a:r>
          </a:p>
          <a:p>
            <a:pPr eaLnBrk="1" hangingPunct="1"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r>
              <a:rPr lang="pt-PT" altLang="pt-BR" sz="2000" dirty="0">
                <a:solidFill>
                  <a:schemeClr val="tx1"/>
                </a:solidFill>
                <a:latin typeface="Calibri" pitchFamily="34" charset="0"/>
              </a:rPr>
              <a:t>O segundo parágrafo contém texto entre &lt;span&gt; &lt;/ span&gt;. Defina a cor de fundo do que &lt;span&gt; de 'amarelo'. </a:t>
            </a:r>
            <a:endParaRPr lang="pt-BR" altLang="pt-BR" sz="2000" dirty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976" y="3607376"/>
            <a:ext cx="6143625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019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1"/>
          <p:cNvSpPr>
            <a:spLocks noChangeArrowheads="1"/>
          </p:cNvSpPr>
          <p:nvPr/>
        </p:nvSpPr>
        <p:spPr bwMode="auto">
          <a:xfrm>
            <a:off x="817499" y="2053527"/>
            <a:ext cx="38100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pt-BR" sz="2000" dirty="0"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</a:rPr>
              <a:t>Crie um arquivo html e um arquivo css. Crie a estrutura básica do html insira uma div defina cor de fundo vermelho, largura e altura 100px </a:t>
            </a:r>
            <a:r>
              <a:rPr lang="pt-PT" altLang="pt-BR" sz="2000" dirty="0">
                <a:solidFill>
                  <a:schemeClr val="tx1"/>
                </a:solidFill>
                <a:latin typeface="Calibri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2000" dirty="0">
              <a:solidFill>
                <a:schemeClr val="tx1"/>
              </a:solidFill>
              <a:latin typeface="Calibri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99" y="2021777"/>
            <a:ext cx="46990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29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4169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Medida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418010"/>
              </p:ext>
            </p:extLst>
          </p:nvPr>
        </p:nvGraphicFramePr>
        <p:xfrm>
          <a:off x="1455928" y="202725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560"/>
                <a:gridCol w="682244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Unidade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Relativa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à </a:t>
                      </a:r>
                      <a:r>
                        <a:rPr lang="pt-BR" dirty="0" err="1" smtClean="0"/>
                        <a:t>font-size</a:t>
                      </a:r>
                      <a:r>
                        <a:rPr lang="pt-BR" dirty="0" smtClean="0"/>
                        <a:t> do elemento (ou do elemento pai) 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 resolução do dispositivo</a:t>
                      </a:r>
                      <a:r>
                        <a:rPr lang="pt-BR" baseline="0" dirty="0" smtClean="0"/>
                        <a:t> em </a:t>
                      </a:r>
                      <a:r>
                        <a:rPr lang="pt-BR" baseline="0" dirty="0" err="1" smtClean="0"/>
                        <a:t>renderização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ex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ao valor x-</a:t>
                      </a:r>
                      <a:r>
                        <a:rPr lang="pt-BR" dirty="0" err="1" smtClean="0"/>
                        <a:t>height</a:t>
                      </a:r>
                      <a:r>
                        <a:rPr lang="pt-BR" dirty="0" smtClean="0"/>
                        <a:t> da fonte do elemento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%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 um outro valor</a:t>
                      </a:r>
                      <a:r>
                        <a:rPr lang="pt-BR" baseline="0" dirty="0" smtClean="0"/>
                        <a:t> anteriormente declarado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647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1608570"/>
            <a:ext cx="8570372" cy="50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266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23672" y="1271677"/>
            <a:ext cx="10503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As CSS para montar o layout de um documento, consideram e tratam todos os elementos HTML como se fossem caixas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(Box)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serem exibidas em uma mídia visual (a tela do monitor ou uma folha de papel impressa por exemplo).</a:t>
            </a:r>
          </a:p>
        </p:txBody>
      </p:sp>
      <p:pic>
        <p:nvPicPr>
          <p:cNvPr id="9" name="Picture 13" descr="CSS box-mo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08" y="3256915"/>
            <a:ext cx="51054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4928616" y="278900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</a:t>
            </a:r>
            <a:endParaRPr lang="pt-B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8199120" y="444861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pt-B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928616" y="614175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endParaRPr lang="pt-B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2111748" y="444861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pt-B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358622" y="481794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endParaRPr lang="pt-BR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081897" y="426394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endParaRPr lang="pt-BR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785616" y="4875119"/>
            <a:ext cx="32552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6894940" y="4051318"/>
            <a:ext cx="3078" cy="1051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374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66" y="1242822"/>
            <a:ext cx="52197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641" y="1217422"/>
            <a:ext cx="40290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tângulo 13"/>
          <p:cNvSpPr>
            <a:spLocks noChangeArrowheads="1"/>
          </p:cNvSpPr>
          <p:nvPr/>
        </p:nvSpPr>
        <p:spPr bwMode="auto">
          <a:xfrm>
            <a:off x="6616764" y="5049647"/>
            <a:ext cx="397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pt-B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ai, cadê os Boxes?</a:t>
            </a:r>
            <a:endParaRPr lang="pt-BR" altLang="pt-B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32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13"/>
          <p:cNvSpPr>
            <a:spLocks noChangeArrowheads="1"/>
          </p:cNvSpPr>
          <p:nvPr/>
        </p:nvSpPr>
        <p:spPr bwMode="auto">
          <a:xfrm>
            <a:off x="5817489" y="5973277"/>
            <a:ext cx="3970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Agora sim! Vejo as boxes.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89" y="1139340"/>
            <a:ext cx="4257675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39" y="1082190"/>
            <a:ext cx="40005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863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2462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Model 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9573" y="1512975"/>
            <a:ext cx="87416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PT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PT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ropriedade </a:t>
            </a:r>
            <a:r>
              <a:rPr lang="pt-PT" alt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</a:p>
          <a:p>
            <a:pPr>
              <a:buClr>
                <a:srgbClr val="000000"/>
              </a:buClr>
              <a:buSzPct val="100000"/>
            </a:pPr>
            <a: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Bloco</a:t>
            </a: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 faz com que o elemento HTML seja </a:t>
            </a:r>
            <a:r>
              <a:rPr lang="pt-BR" altLang="pt-BR" dirty="0" err="1">
                <a:latin typeface="Arial" panose="020B0604020202020204" pitchFamily="34" charset="0"/>
                <a:cs typeface="Arial" panose="020B0604020202020204" pitchFamily="34" charset="0"/>
              </a:rPr>
              <a:t>renderizado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 como bloco, tal como os parágrafos e os cabeçalhos o são. Um bloco contém um espaço em branco tanto em cima como embaixo e não permite outros elementos HTML ao lado, exceto quando tiver sido declarado ao contrário (por exemplo, declarar a propriedade </a:t>
            </a:r>
            <a:r>
              <a:rPr lang="pt-BR" altLang="pt-BR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 para o elemento próximo ao bloco).</a:t>
            </a:r>
            <a: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inline-block</a:t>
            </a:r>
            <a: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bloco </a:t>
            </a:r>
            <a:r>
              <a:rPr lang="pt-BR" altLang="pt-BR" dirty="0" err="1"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 é colocado </a:t>
            </a:r>
            <a:r>
              <a:rPr lang="pt-BR" altLang="pt-BR" dirty="0" err="1"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 (ou seja, na mesma linha do conteúdo adjacente), mas comporta-se como se fosse um bloco.</a:t>
            </a:r>
            <a: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faz com que o elemento HTML seja </a:t>
            </a:r>
            <a:r>
              <a:rPr lang="pt-BR" altLang="pt-BR" dirty="0" err="1">
                <a:latin typeface="Arial" panose="020B0604020202020204" pitchFamily="34" charset="0"/>
                <a:cs typeface="Arial" panose="020B0604020202020204" pitchFamily="34" charset="0"/>
              </a:rPr>
              <a:t>renderizado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dirty="0" err="1"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, dentro do bloco na mesma linha. Quando o elemento encontra-se entre dois blocos ele forma o chamado 'bloco anônimo' e é </a:t>
            </a:r>
            <a:r>
              <a:rPr lang="pt-BR" altLang="pt-BR" dirty="0" err="1">
                <a:latin typeface="Arial" panose="020B0604020202020204" pitchFamily="34" charset="0"/>
                <a:cs typeface="Arial" panose="020B0604020202020204" pitchFamily="34" charset="0"/>
              </a:rPr>
              <a:t>renderizado</a:t>
            </a: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 com a menor largura possível</a:t>
            </a:r>
            <a:r>
              <a:rPr lang="pt-BR" alt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Clr>
                <a:srgbClr val="000000"/>
              </a:buClr>
              <a:buSzPct val="100000"/>
            </a:pPr>
            <a: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Nenhum(none)</a:t>
            </a:r>
            <a:r>
              <a:rPr lang="pt-PT" altLang="pt-BR" dirty="0">
                <a:latin typeface="Arial" panose="020B0604020202020204" pitchFamily="34" charset="0"/>
                <a:cs typeface="Arial" panose="020B0604020202020204" pitchFamily="34" charset="0"/>
              </a:rPr>
              <a:t>: Isso faz com que o elemento e seu conteúdo desaparecer da página inteiramente!</a:t>
            </a:r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021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16" y="173736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10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305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[</a:t>
            </a: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99" y="1575626"/>
            <a:ext cx="319405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74" y="3663188"/>
            <a:ext cx="38481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24" y="1046988"/>
            <a:ext cx="3240088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542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4262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[</a:t>
            </a: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inline-block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39" y="1575626"/>
            <a:ext cx="319405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89" y="1016826"/>
            <a:ext cx="2970213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77" y="3734626"/>
            <a:ext cx="38385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927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3169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[</a:t>
            </a: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43" y="1241425"/>
            <a:ext cx="319405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18" y="3079750"/>
            <a:ext cx="33909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193" y="1147762"/>
            <a:ext cx="3024188" cy="564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"/>
          <p:cNvSpPr>
            <a:spLocks noChangeArrowheads="1"/>
          </p:cNvSpPr>
          <p:nvPr/>
        </p:nvSpPr>
        <p:spPr bwMode="auto">
          <a:xfrm>
            <a:off x="817499" y="5408676"/>
            <a:ext cx="53403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pt-B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Diferente do inline-block o inline mantêm um ao </a:t>
            </a:r>
            <a:r>
              <a:rPr lang="pt-PT" alt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lado do outro, </a:t>
            </a:r>
            <a:r>
              <a:rPr lang="pt-PT" altLang="pt-B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porem eles </a:t>
            </a:r>
            <a:r>
              <a:rPr lang="pt-PT" alt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mantêm suas dimensões.</a:t>
            </a:r>
            <a:endParaRPr lang="pt-BR" altLang="pt-B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3505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[</a:t>
            </a: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27" y="1271588"/>
            <a:ext cx="319405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052" y="1054100"/>
            <a:ext cx="3214688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27" y="3430588"/>
            <a:ext cx="38004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5143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"/>
          <p:cNvSpPr>
            <a:spLocks noChangeArrowheads="1"/>
          </p:cNvSpPr>
          <p:nvPr/>
        </p:nvSpPr>
        <p:spPr bwMode="auto">
          <a:xfrm>
            <a:off x="2669763" y="1428812"/>
            <a:ext cx="8028717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Existe um grande problema no box </a:t>
            </a:r>
            <a:r>
              <a:rPr lang="pt-BR" alt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que á a propriedade </a:t>
            </a:r>
            <a:r>
              <a:rPr lang="pt-BR" altLang="pt-BR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Quando você define a largura de um elemento, este elemento pode parecer maior do que o definido: as bordas -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e o preenchimento -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vão esticar o elemento além da largura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definida.</a:t>
            </a:r>
          </a:p>
          <a:p>
            <a:pPr>
              <a:buClr>
                <a:srgbClr val="000000"/>
              </a:buClr>
              <a:buSzPct val="100000"/>
            </a:pPr>
            <a:endParaRPr lang="pt-BR" alt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Logo, criaram uma propriedade do CSS chamada </a:t>
            </a:r>
            <a:endParaRPr lang="pt-BR" alt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</a:pPr>
            <a:r>
              <a:rPr lang="pt-BR" altLang="pt-B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box-</a:t>
            </a:r>
            <a:r>
              <a:rPr lang="pt-BR" altLang="pt-BR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sizing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Quando você define </a:t>
            </a:r>
            <a:r>
              <a:rPr lang="pt-BR" altLang="pt-B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box-</a:t>
            </a:r>
            <a:r>
              <a:rPr lang="pt-BR" altLang="pt-BR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sizing</a:t>
            </a:r>
            <a:r>
              <a:rPr lang="pt-BR" altLang="pt-B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altLang="pt-BR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lang="pt-BR" altLang="pt-B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-box;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 um elemento, os valores do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 do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são adicionados em sua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largura.</a:t>
            </a:r>
            <a:endParaRPr lang="pt-BR" alt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" y="2587707"/>
            <a:ext cx="1905000" cy="22574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 rot="20064273">
            <a:off x="80531" y="1961275"/>
            <a:ext cx="147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Dica!!</a:t>
            </a:r>
            <a:endParaRPr lang="pt-BR" sz="40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92783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1"/>
          <p:cNvSpPr>
            <a:spLocks noChangeArrowheads="1"/>
          </p:cNvSpPr>
          <p:nvPr/>
        </p:nvSpPr>
        <p:spPr bwMode="auto">
          <a:xfrm>
            <a:off x="1192403" y="1236788"/>
            <a:ext cx="88677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propriedade para margens, define um valor para espessura das margens dos elementos HTML.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propriedades para margens são as listadas abaixo: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03" y="2925699"/>
            <a:ext cx="8580438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17" y="4861878"/>
            <a:ext cx="574516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83" y="5312347"/>
            <a:ext cx="8162925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906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3143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36" y="1720144"/>
            <a:ext cx="2844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43" y="3793228"/>
            <a:ext cx="3838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130" y="870037"/>
            <a:ext cx="4868862" cy="408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tângulo 1"/>
          <p:cNvSpPr>
            <a:spLocks noChangeArrowheads="1"/>
          </p:cNvSpPr>
          <p:nvPr/>
        </p:nvSpPr>
        <p:spPr bwMode="auto">
          <a:xfrm>
            <a:off x="1055243" y="5040692"/>
            <a:ext cx="886777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Definir a largura (</a:t>
            </a:r>
            <a:r>
              <a:rPr lang="pt-BR" altLang="pt-B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) de um elemento de bloco previne que ele se estique para as pontas do elemento onde está contido tanto pra esquerda quanto para a direita. Logo, você pode modificar as margens à esquerda e à direita em automático - auto - para centralizar o elemento horizontalmente aonde está contido</a:t>
            </a:r>
            <a:endParaRPr lang="pt-BR" altLang="pt-B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15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"/>
          <p:cNvSpPr>
            <a:spLocks noChangeArrowheads="1"/>
          </p:cNvSpPr>
          <p:nvPr/>
        </p:nvSpPr>
        <p:spPr bwMode="auto">
          <a:xfrm>
            <a:off x="2669763" y="1428812"/>
            <a:ext cx="802871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Utilizando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max-width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no lugar de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melhora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como o navegador lida com janelas pequenas. Isso é importante quando se está fazendo um site para dispositivos móveis.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Redimensione o exemplo anterior com </a:t>
            </a:r>
            <a:r>
              <a:rPr lang="pt-BR" altLang="pt-BR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max-width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veja o que acontece!</a:t>
            </a:r>
          </a:p>
          <a:p>
            <a:pPr>
              <a:buClr>
                <a:srgbClr val="000000"/>
              </a:buClr>
              <a:buSzPct val="100000"/>
            </a:pP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propósito, a propriedade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max-width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é suportada pela maioria dos navegadores incluindo IE7+, ou seja, não tenha medo de aplicá-la.</a:t>
            </a:r>
            <a:endParaRPr lang="pt-BR" alt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" y="2587707"/>
            <a:ext cx="1905000" cy="22574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 rot="20064273">
            <a:off x="80531" y="1961275"/>
            <a:ext cx="147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Dica!!</a:t>
            </a:r>
            <a:endParaRPr lang="pt-BR" sz="40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375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5920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top-right-bottom-left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286953"/>
            <a:ext cx="2844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4875848"/>
            <a:ext cx="38290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15" y="2031048"/>
            <a:ext cx="4929188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763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01803" y="1024221"/>
            <a:ext cx="84280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propriedades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as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bordas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definem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CSS) das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quatro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bordas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GB" altLang="pt-B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lang="en-GB" alt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HTML.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6" y="1929007"/>
            <a:ext cx="6611112" cy="479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121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5740" y="5257800"/>
            <a:ext cx="10690860" cy="914400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ascading </a:t>
            </a:r>
            <a:r>
              <a:rPr lang="en-US" sz="6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tyle </a:t>
            </a:r>
            <a:r>
              <a:rPr lang="en-US" sz="6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heets</a:t>
            </a:r>
            <a:endParaRPr lang="pt-B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15" y="0"/>
            <a:ext cx="8128000" cy="3810000"/>
          </a:xfrm>
          <a:prstGeom prst="rect">
            <a:avLst/>
          </a:prstGeom>
        </p:spPr>
      </p:pic>
      <p:pic>
        <p:nvPicPr>
          <p:cNvPr id="7" name="Espaço Reservado para Imagem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2" b="19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04150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2" y="2488121"/>
            <a:ext cx="2844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26" y="2040065"/>
            <a:ext cx="488791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01" y="4661408"/>
            <a:ext cx="38004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7915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2" y="2488121"/>
            <a:ext cx="2844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26" y="2040065"/>
            <a:ext cx="4887912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01" y="4661408"/>
            <a:ext cx="38004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152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98587"/>
            <a:ext cx="6443663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02971" y="1169789"/>
            <a:ext cx="8428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pt-BR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en-GB" altLang="pt-B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pt-BR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validos</a:t>
            </a:r>
            <a:r>
              <a:rPr lang="en-GB" altLang="pt-B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GB" altLang="pt-BR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propriedade</a:t>
            </a:r>
            <a:r>
              <a:rPr lang="en-GB" altLang="pt-B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pt-BR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borda</a:t>
            </a:r>
            <a:endParaRPr lang="en-GB" alt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040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66395" y="1169789"/>
            <a:ext cx="84280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propriedade para espaçamentos (alguns traduzem como "enchimento"), define um valor para os espaçamentos entre o conteúdo e as bordas dos elementos HTML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" y="2503742"/>
            <a:ext cx="6973888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" y="4888675"/>
            <a:ext cx="758666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366395" y="4277826"/>
            <a:ext cx="8428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Valores validos: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842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812" y="1909314"/>
            <a:ext cx="2844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12" y="3972814"/>
            <a:ext cx="41148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73" y="1826197"/>
            <a:ext cx="4694238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912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55396" y="1655904"/>
            <a:ext cx="842803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P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Crie um &lt;div&gt; para você usar na guia HTML. Na guia CSS: 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PT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P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Dê a essa div uma borda preta de 1px solid.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P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Dê-lhe uma cor de fundo # CC0000.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P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Defina sua margem superior para 10px, a sua margem direita para 5px, a sua margem inferior para 5px, e sua margem esquerda para 50px.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P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Defina o seu </a:t>
            </a:r>
            <a:r>
              <a:rPr lang="pt-PT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espaçamento </a:t>
            </a:r>
            <a:r>
              <a:rPr lang="pt-P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para 0px, seu 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espaçamento</a:t>
            </a:r>
            <a:r>
              <a:rPr lang="pt-PT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direito de 30px, o seu 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espaçamento</a:t>
            </a:r>
            <a:r>
              <a:rPr lang="pt-PT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fundo para 0px, e seu 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espaçamento</a:t>
            </a:r>
            <a:r>
              <a:rPr lang="pt-PT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esquerda de 10px</a:t>
            </a:r>
            <a:endParaRPr lang="en-GB" alt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12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34772" y="1169789"/>
            <a:ext cx="8428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PT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float serve para posicionar o elemento dentro do layout</a:t>
            </a:r>
            <a:endParaRPr lang="en-GB" alt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22" y="1905333"/>
            <a:ext cx="217487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386" y="2344245"/>
            <a:ext cx="35623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03" y="3268202"/>
            <a:ext cx="3541712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4151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34772" y="1169789"/>
            <a:ext cx="8428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PT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float serve para posicionar o elemento dentro do layout</a:t>
            </a:r>
            <a:endParaRPr lang="en-GB" alt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2" y="1169789"/>
            <a:ext cx="8677275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54" y="3537327"/>
            <a:ext cx="35909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" y="3065264"/>
            <a:ext cx="3378200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09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466142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97" y="1123950"/>
            <a:ext cx="35337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972" y="1123950"/>
            <a:ext cx="34861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023" y="1839382"/>
            <a:ext cx="2127250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60" y="4454525"/>
            <a:ext cx="5484813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128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loat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1" y="2587707"/>
            <a:ext cx="1905000" cy="22574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 rot="20064273">
            <a:off x="80531" y="1961275"/>
            <a:ext cx="147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Dica!!</a:t>
            </a:r>
            <a:endParaRPr lang="pt-BR" sz="40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97" y="1399558"/>
            <a:ext cx="34861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2"/>
          <p:cNvSpPr>
            <a:spLocks noChangeArrowheads="1"/>
          </p:cNvSpPr>
          <p:nvPr/>
        </p:nvSpPr>
        <p:spPr bwMode="auto">
          <a:xfrm>
            <a:off x="6498133" y="4723275"/>
            <a:ext cx="45720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PT" altLang="pt-BR" dirty="0">
                <a:solidFill>
                  <a:srgbClr val="00B050"/>
                </a:solidFill>
                <a:latin typeface="Verdana" panose="020B0604030504040204" pitchFamily="34" charset="0"/>
              </a:rPr>
              <a:t>Se você disser a ele para limpar: ambos, ele vai ficar fora do caminho dos elementos flutuantes à esquerda e à direita!</a:t>
            </a:r>
            <a:endParaRPr lang="pt-BR" altLang="pt-BR" dirty="0">
              <a:solidFill>
                <a:srgbClr val="00B050"/>
              </a:solidFill>
              <a:latin typeface="Verdana" panose="020B0604030504040204" pitchFamily="34" charset="0"/>
            </a:endParaRPr>
          </a:p>
        </p:txBody>
      </p:sp>
      <p:cxnSp>
        <p:nvCxnSpPr>
          <p:cNvPr id="11" name="Conector angulado 4"/>
          <p:cNvCxnSpPr>
            <a:cxnSpLocks noChangeShapeType="1"/>
          </p:cNvCxnSpPr>
          <p:nvPr/>
        </p:nvCxnSpPr>
        <p:spPr bwMode="auto">
          <a:xfrm>
            <a:off x="3147822" y="4101483"/>
            <a:ext cx="3168650" cy="1081088"/>
          </a:xfrm>
          <a:prstGeom prst="bentConnector3">
            <a:avLst>
              <a:gd name="adj1" fmla="val 50000"/>
            </a:avLst>
          </a:prstGeom>
          <a:noFill/>
          <a:ln w="508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06807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08" y="1151943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CSS </a:t>
            </a:r>
            <a:r>
              <a:rPr lang="pt-BR" sz="2400" dirty="0" smtClean="0">
                <a:latin typeface="Arial"/>
                <a:cs typeface="Arial"/>
              </a:rPr>
              <a:t>em português </a:t>
            </a:r>
            <a:r>
              <a:rPr lang="pt-BR" sz="2400" dirty="0">
                <a:latin typeface="Arial"/>
                <a:cs typeface="Arial"/>
              </a:rPr>
              <a:t>foi traduzido para folha de estilo em cascata.</a:t>
            </a:r>
          </a:p>
          <a:p>
            <a:endParaRPr lang="pt-BR" sz="2400" dirty="0">
              <a:latin typeface="Arial"/>
              <a:cs typeface="Arial"/>
            </a:endParaRPr>
          </a:p>
          <a:p>
            <a:r>
              <a:rPr lang="pt-BR" sz="2400" dirty="0">
                <a:latin typeface="Arial"/>
                <a:cs typeface="Arial"/>
              </a:rPr>
              <a:t>Definição mais precisa e simples para folha estilo encontra-se </a:t>
            </a:r>
            <a:r>
              <a:rPr lang="pt-BR" sz="2400" dirty="0" smtClean="0">
                <a:latin typeface="Arial"/>
                <a:cs typeface="Arial"/>
              </a:rPr>
              <a:t>no </a:t>
            </a:r>
            <a:r>
              <a:rPr lang="pt-BR" sz="2400" dirty="0">
                <a:latin typeface="Arial"/>
                <a:cs typeface="Arial"/>
              </a:rPr>
              <a:t>site do W3C:</a:t>
            </a:r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64" y="2929539"/>
            <a:ext cx="8689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 descr="CS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2" y="424021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98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19" y="233663"/>
            <a:ext cx="709962" cy="8413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 rot="20064273">
            <a:off x="8283578" y="200622"/>
            <a:ext cx="2077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Macete!</a:t>
            </a:r>
            <a:endParaRPr lang="pt-BR" sz="40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1522098"/>
            <a:ext cx="10058400" cy="43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9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585014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19" y="233663"/>
            <a:ext cx="709962" cy="8413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 rot="20064273">
            <a:off x="8283578" y="200622"/>
            <a:ext cx="2077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Macete!</a:t>
            </a:r>
            <a:endParaRPr lang="pt-BR" sz="40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1375330"/>
            <a:ext cx="10058400" cy="48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185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25633" y="409199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08513" y="932826"/>
            <a:ext cx="84280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propriedade CSS que possibilita posicionar um elemento qualquer é a propriedade </a:t>
            </a:r>
            <a:r>
              <a:rPr lang="pt-BR" altLang="pt-B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Sua propriedade padrão é o </a:t>
            </a:r>
            <a:r>
              <a:rPr lang="pt-BR" altLang="pt-BR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endParaRPr lang="pt-BR" altLang="pt-BR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49" y="2185543"/>
            <a:ext cx="3349625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23" y="2185543"/>
            <a:ext cx="3214687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085" y="3520631"/>
            <a:ext cx="4049713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1398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373672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 [</a:t>
            </a: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17073" y="950351"/>
            <a:ext cx="1100109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 comporta igualmente ao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a menos que se adicione propriedades extras no estilo do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elemento (top, </a:t>
            </a:r>
            <a:r>
              <a:rPr lang="pt-BR" alt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alt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 O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ponto zero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será sempre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canto superior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esquerdo.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55" y="2496820"/>
            <a:ext cx="33242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2303209"/>
            <a:ext cx="28829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43" y="3833559"/>
            <a:ext cx="4824413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154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 [</a:t>
            </a: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17073" y="765686"/>
            <a:ext cx="1100109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Um elemento fixo -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é posicionado relativamente ao "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", isso significa que ele sempre ficará no mesmo lugar mesmo que haja rolagem na página. Assim como o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as propriedades 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top,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também são utilizadas.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19" y="2120221"/>
            <a:ext cx="3324225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15" y="3792160"/>
            <a:ext cx="4824413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83" y="2042160"/>
            <a:ext cx="2955925" cy="456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977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3760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 [</a:t>
            </a: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17073" y="717731"/>
            <a:ext cx="1100109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Este valor se comporta como o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porém tendo como referência a posição do elemento relativo mais próximo de onde está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contido.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 não possuir elementos ancestrais posicionados relativamente, ele utilizará o </a:t>
            </a:r>
            <a:r>
              <a:rPr lang="pt-BR" altLang="pt-BR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como referência.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93" y="2508974"/>
            <a:ext cx="2725738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481" y="2412965"/>
            <a:ext cx="2808287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4241800"/>
            <a:ext cx="32670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0124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Z-Index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17073" y="784711"/>
            <a:ext cx="110010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propriedade CSS z-index rege o empilhamento de boxes segundo o 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eixo z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alt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exio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Z é perpendicular à tela do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monitor.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dn.tutsplus.com/webdesign/uploads/2013/11/x-y-z-axi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2" y="2564067"/>
            <a:ext cx="5715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joomfans.com/images/stories/blogs/11016/fir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1494051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2"/>
          <p:cNvSpPr>
            <a:spLocks noChangeArrowheads="1"/>
          </p:cNvSpPr>
          <p:nvPr/>
        </p:nvSpPr>
        <p:spPr bwMode="auto">
          <a:xfrm>
            <a:off x="7505113" y="4351551"/>
            <a:ext cx="3425825" cy="19383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just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PT" altLang="pt-BR" sz="2000" dirty="0">
                <a:solidFill>
                  <a:schemeClr val="tx1"/>
                </a:solidFill>
                <a:latin typeface="Arial" charset="0"/>
                <a:cs typeface="Arial" charset="0"/>
              </a:rPr>
              <a:t>A propriedade CSS </a:t>
            </a:r>
            <a:r>
              <a:rPr lang="pt-PT" altLang="pt-BR" sz="2000" b="1" dirty="0">
                <a:solidFill>
                  <a:schemeClr val="tx1"/>
                </a:solidFill>
                <a:latin typeface="Arial" charset="0"/>
                <a:cs typeface="Arial" charset="0"/>
              </a:rPr>
              <a:t>z-index</a:t>
            </a:r>
            <a:r>
              <a:rPr lang="pt-PT" altLang="pt-BR" sz="2000" dirty="0">
                <a:solidFill>
                  <a:schemeClr val="tx1"/>
                </a:solidFill>
                <a:latin typeface="Arial" charset="0"/>
                <a:cs typeface="Arial" charset="0"/>
              </a:rPr>
              <a:t> determina qual box fica à frente quando dois ou mais boxes ocupam a mesme posição ou se sobrepõe parcialmente.</a:t>
            </a:r>
          </a:p>
        </p:txBody>
      </p:sp>
    </p:spTree>
    <p:extLst>
      <p:ext uri="{BB962C8B-B14F-4D97-AF65-F5344CB8AC3E}">
        <p14:creationId xmlns:p14="http://schemas.microsoft.com/office/powerpoint/2010/main" val="23519074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Z-Index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3" y="784711"/>
            <a:ext cx="8248890" cy="231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3" y="3342931"/>
            <a:ext cx="8816046" cy="293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380" y="2735321"/>
            <a:ext cx="2794909" cy="207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557784" y="1892808"/>
            <a:ext cx="145978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637032" y="5026152"/>
            <a:ext cx="145978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8113776" y="4474464"/>
            <a:ext cx="145978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11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Z-Index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06" y="1427925"/>
            <a:ext cx="4849812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71" y="1625727"/>
            <a:ext cx="4224338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4100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Z-Index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17073" y="1753975"/>
            <a:ext cx="1100109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PT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Todo o elemento posicionado com o valor </a:t>
            </a:r>
            <a:r>
              <a:rPr lang="pt-PT" altLang="pt-BR" sz="2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</a:t>
            </a:r>
            <a:r>
              <a:rPr lang="pt-PT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altLang="pt-BR" sz="2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</a:t>
            </a:r>
            <a:r>
              <a:rPr lang="pt-PT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r>
              <a:rPr lang="pt-PT" altLang="pt-BR" sz="2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pt-PT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cria um contexto de posicionamento, estabelecendo </a:t>
            </a:r>
            <a:r>
              <a:rPr lang="pt-PT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pt-PT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origem para contagem das coordenadas </a:t>
            </a:r>
            <a:r>
              <a:rPr lang="pt-PT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pt-PT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posição horizontal e vertical.</a:t>
            </a:r>
          </a:p>
          <a:p>
            <a:pPr>
              <a:buClr>
                <a:srgbClr val="000000"/>
              </a:buClr>
              <a:buSzPct val="100000"/>
            </a:pPr>
            <a:endParaRPr lang="pt-PT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</a:pPr>
            <a:r>
              <a:rPr lang="pt-PT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 modo similar ocorre com z.</a:t>
            </a:r>
          </a:p>
        </p:txBody>
      </p:sp>
    </p:spTree>
    <p:extLst>
      <p:ext uri="{BB962C8B-B14F-4D97-AF65-F5344CB8AC3E}">
        <p14:creationId xmlns:p14="http://schemas.microsoft.com/office/powerpoint/2010/main" val="2357183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08" y="1151943"/>
            <a:ext cx="107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Um arquivo “.</a:t>
            </a:r>
            <a:r>
              <a:rPr lang="pt-BR" alt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contém todas as informações de 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estilo das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CSS: onde elementos HTML devem estar, qual a cor que deveria ser, o quão grande eles deveriam ser, e muito mais.</a:t>
            </a:r>
            <a:endParaRPr lang="pt-BR" sz="2400" dirty="0">
              <a:latin typeface="Arial"/>
              <a:cs typeface="Arial"/>
            </a:endParaRPr>
          </a:p>
        </p:txBody>
      </p:sp>
      <p:pic>
        <p:nvPicPr>
          <p:cNvPr id="10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651" y="3996119"/>
            <a:ext cx="23844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ector de seta reta 3"/>
          <p:cNvCxnSpPr>
            <a:cxnSpLocks noChangeShapeType="1"/>
          </p:cNvCxnSpPr>
          <p:nvPr/>
        </p:nvCxnSpPr>
        <p:spPr bwMode="auto">
          <a:xfrm>
            <a:off x="4083114" y="5580444"/>
            <a:ext cx="84613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Picture 3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614" y="4105656"/>
            <a:ext cx="4767262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989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169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Z-Index – Na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53065" y="1005524"/>
            <a:ext cx="35685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PT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Criando um padrão para demonstrar funcionando</a:t>
            </a:r>
            <a:endParaRPr lang="pt-PT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39" y="1139340"/>
            <a:ext cx="6462712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333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169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Z-Index – Na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78002" y="784711"/>
            <a:ext cx="95487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PT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Criando css para os componentes html criados</a:t>
            </a:r>
            <a:endParaRPr lang="pt-PT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221" y="1455021"/>
            <a:ext cx="3513141" cy="224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83" y="1675687"/>
            <a:ext cx="3624262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520" y="3794752"/>
            <a:ext cx="3353664" cy="233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688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169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Z-Index – Na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17073" y="1028027"/>
            <a:ext cx="54181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PT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 resultado foi o comportamento</a:t>
            </a:r>
          </a:p>
          <a:p>
            <a:pPr>
              <a:buClr>
                <a:srgbClr val="000000"/>
              </a:buClr>
              <a:buSzPct val="100000"/>
            </a:pPr>
            <a:r>
              <a:rPr lang="pt-PT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Esperado, com o padrão de </a:t>
            </a:r>
          </a:p>
          <a:p>
            <a:pPr>
              <a:buClr>
                <a:srgbClr val="000000"/>
              </a:buClr>
              <a:buSzPct val="100000"/>
            </a:pPr>
            <a:r>
              <a:rPr lang="pt-PT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empilhamento</a:t>
            </a:r>
            <a:endParaRPr lang="pt-PT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44" y="1028027"/>
            <a:ext cx="3314700" cy="558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2371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169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Z-Index – Na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17073" y="945731"/>
            <a:ext cx="272729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PT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Inserindo posicionamento absolute para as divs</a:t>
            </a:r>
            <a:endParaRPr lang="pt-PT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368" y="945731"/>
            <a:ext cx="3132138" cy="558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62" y="945731"/>
            <a:ext cx="4083050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to 2"/>
          <p:cNvCxnSpPr/>
          <p:nvPr/>
        </p:nvCxnSpPr>
        <p:spPr>
          <a:xfrm flipV="1">
            <a:off x="3904488" y="1371600"/>
            <a:ext cx="1920240" cy="914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3947160" y="3243072"/>
            <a:ext cx="1920240" cy="914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V="1">
            <a:off x="3980688" y="5105400"/>
            <a:ext cx="1920240" cy="914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7845552" y="3584448"/>
            <a:ext cx="1920240" cy="914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V="1">
            <a:off x="7833360" y="1441704"/>
            <a:ext cx="1920240" cy="914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28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169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Z-Index – Na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8201" y="1069086"/>
            <a:ext cx="603539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div#a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altLang="pt-BR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div#b</a:t>
            </a:r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encolheram até uma altura suficiente para conter apenas seus nomes; isso porque seus elementos-filhos foram posicionados de forma absoluta, liberando o espaço que ocupavam no fluxo do documento e esvaziando-o.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784" y="1773174"/>
            <a:ext cx="3992563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17073" y="4222901"/>
            <a:ext cx="603539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ordem de empilhamento obedece a ordem em que os elementos-filhos posicionados aparecem na marcação; isso porque nenhum elemento filho tem elemento ancestral posicionado.</a:t>
            </a:r>
          </a:p>
        </p:txBody>
      </p:sp>
    </p:spTree>
    <p:extLst>
      <p:ext uri="{BB962C8B-B14F-4D97-AF65-F5344CB8AC3E}">
        <p14:creationId xmlns:p14="http://schemas.microsoft.com/office/powerpoint/2010/main" val="28527230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057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Exercicio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fixação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79" y="1033516"/>
            <a:ext cx="7957347" cy="52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67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7073" y="199936"/>
            <a:ext cx="4057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Exercicio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fixação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213769" y="838783"/>
            <a:ext cx="812225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alt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um </a:t>
            </a:r>
            <a:r>
              <a:rPr lang="pt-BR" altLang="pt-BR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padrão de 1000px de </a:t>
            </a:r>
            <a:r>
              <a:rPr lang="pt-BR" altLang="pt-BR" sz="2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alt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t-BR" alt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 um layout como o desenho abaixo usando os princípios ensinados na sala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783080" y="2395728"/>
            <a:ext cx="7269480" cy="11155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783080" y="3654552"/>
            <a:ext cx="1344168" cy="23713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307080" y="3654552"/>
            <a:ext cx="5745480" cy="23713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783080" y="6169152"/>
            <a:ext cx="7269480" cy="5242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1878233" y="2554444"/>
            <a:ext cx="2393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 do site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783080" y="3811744"/>
            <a:ext cx="12715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</a:t>
            </a:r>
            <a:r>
              <a:rPr lang="pt-BR" sz="1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</a:t>
            </a:r>
            <a:r>
              <a:rPr lang="pt-BR" sz="1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16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875844" y="6231225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Rodape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3785616" y="3811744"/>
            <a:ext cx="2276856" cy="20678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242304" y="3817284"/>
            <a:ext cx="2276856" cy="20678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4155729" y="4296858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Conteudo1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6660823" y="4296858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Conteudo2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70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91" y="1139340"/>
            <a:ext cx="82835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9" y="3880953"/>
            <a:ext cx="4776787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4208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Definições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08" y="1151943"/>
            <a:ext cx="10756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Seletor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: é o alvo da regra CSS.</a:t>
            </a:r>
          </a:p>
          <a:p>
            <a:r>
              <a:rPr lang="pt-BR" alt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Declaração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: determinar os parâmetros de estilização. Compreende a propriedade e o valor.</a:t>
            </a:r>
          </a:p>
          <a:p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alt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Propriedade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: característica do seletor a ser estilizada.</a:t>
            </a:r>
          </a:p>
          <a:p>
            <a:r>
              <a:rPr lang="pt-BR" alt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alt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: quantificação ou a qualificação da propriedade.</a:t>
            </a:r>
          </a:p>
          <a:p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7" y="3210688"/>
            <a:ext cx="6122988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://www.activeinfo.com.br/curso_html/images/regra_c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85" y="4938459"/>
            <a:ext cx="5716587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1135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5476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Separação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HTML e CSS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08" y="1151943"/>
            <a:ext cx="107566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pt-PT" sz="2400" dirty="0" smtClean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Razões para </a:t>
            </a:r>
            <a:r>
              <a:rPr lang="pt-PT" sz="24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separar HTML e CSS</a:t>
            </a:r>
            <a:r>
              <a:rPr lang="pt-PT" sz="2400" dirty="0" smtClean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:</a:t>
            </a:r>
          </a:p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pt-PT" sz="2400" u="sng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457200" lvl="0" indent="-4572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PT" sz="24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Você pode aplicar a mesma formatação a vários elementos HTML, sem reescrever o código (por exemplo, style = "color: red" :) </a:t>
            </a:r>
            <a:endParaRPr lang="pt-PT" sz="2400" dirty="0" smtClean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457200" lvl="0" indent="-4572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PT" sz="2400" dirty="0" smtClean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Você </a:t>
            </a:r>
            <a:r>
              <a:rPr lang="pt-PT" sz="24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pode aplicar a aparência e formatação semelhante a várias páginas HTML a partir de um único arquivo </a:t>
            </a:r>
            <a:r>
              <a:rPr lang="pt-PT" sz="2400" dirty="0" smtClean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CSS</a:t>
            </a:r>
          </a:p>
          <a:p>
            <a:pPr marL="457200" lvl="0" indent="-4572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pt-PT" sz="2400" dirty="0" smtClean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Melhora a manutenção do código</a:t>
            </a:r>
            <a:endParaRPr lang="pt-BR" sz="24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3784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5476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Separação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HTML e CSS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91" y="4668353"/>
            <a:ext cx="6386513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91" y="1139340"/>
            <a:ext cx="8823325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4525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3251</TotalTime>
  <Words>1469</Words>
  <Application>Microsoft Office PowerPoint</Application>
  <PresentationFormat>Widescreen</PresentationFormat>
  <Paragraphs>272</Paragraphs>
  <Slides>56</Slides>
  <Notes>53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6" baseType="lpstr">
      <vt:lpstr>Microsoft YaHei</vt:lpstr>
      <vt:lpstr>Aharoni</vt:lpstr>
      <vt:lpstr>Arial</vt:lpstr>
      <vt:lpstr>Calibri</vt:lpstr>
      <vt:lpstr>Century Schoolbook</vt:lpstr>
      <vt:lpstr>Times New Roman</vt:lpstr>
      <vt:lpstr>Verdana</vt:lpstr>
      <vt:lpstr>Wingdings</vt:lpstr>
      <vt:lpstr>Wingdings 2</vt:lpstr>
      <vt:lpstr>View</vt:lpstr>
      <vt:lpstr>Apresentação do PowerPoint</vt:lpstr>
      <vt:lpstr>Apresentação do PowerPoint</vt:lpstr>
      <vt:lpstr>Cascading Style Sheets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  <vt:lpstr>CSS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Fabio Elisio</dc:creator>
  <cp:lastModifiedBy>Administrador</cp:lastModifiedBy>
  <cp:revision>181</cp:revision>
  <dcterms:created xsi:type="dcterms:W3CDTF">2015-02-22T11:31:18Z</dcterms:created>
  <dcterms:modified xsi:type="dcterms:W3CDTF">2015-03-18T19:16:37Z</dcterms:modified>
</cp:coreProperties>
</file>